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Railey" charset="1" panose="00000000000000000000"/>
      <p:regular r:id="rId15"/>
    </p:embeddedFont>
    <p:embeddedFont>
      <p:font typeface="Caveat" charset="1" panose="00000500000000000000"/>
      <p:regular r:id="rId16"/>
    </p:embeddedFont>
    <p:embeddedFont>
      <p:font typeface="Caveat Bold"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ADA">
                <a:alpha val="100000"/>
              </a:srgbClr>
            </a:gs>
            <a:gs pos="50000">
              <a:srgbClr val="FFFCEA">
                <a:alpha val="100000"/>
              </a:srgbClr>
            </a:gs>
            <a:gs pos="100000">
              <a:srgbClr val="FFDFE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37031" y="-3837635"/>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600776" y="5733530"/>
            <a:ext cx="7738314" cy="7370744"/>
          </a:xfrm>
          <a:custGeom>
            <a:avLst/>
            <a:gdLst/>
            <a:ahLst/>
            <a:cxnLst/>
            <a:rect r="r" b="b" t="t" l="l"/>
            <a:pathLst>
              <a:path h="7370744" w="7738314">
                <a:moveTo>
                  <a:pt x="0" y="0"/>
                </a:moveTo>
                <a:lnTo>
                  <a:pt x="7738314" y="0"/>
                </a:lnTo>
                <a:lnTo>
                  <a:pt x="7738314" y="7370744"/>
                </a:lnTo>
                <a:lnTo>
                  <a:pt x="0" y="7370744"/>
                </a:lnTo>
                <a:lnTo>
                  <a:pt x="0" y="0"/>
                </a:lnTo>
                <a:close/>
              </a:path>
            </a:pathLst>
          </a:custGeom>
          <a:blipFill>
            <a:blip r:embed="rId3"/>
            <a:stretch>
              <a:fillRect l="0" t="0" r="0" b="0"/>
            </a:stretch>
          </a:blipFill>
        </p:spPr>
      </p:sp>
      <p:sp>
        <p:nvSpPr>
          <p:cNvPr name="Freeform 4" id="4"/>
          <p:cNvSpPr/>
          <p:nvPr/>
        </p:nvSpPr>
        <p:spPr>
          <a:xfrm flipH="false" flipV="false" rot="0">
            <a:off x="357802" y="1063412"/>
            <a:ext cx="5337431" cy="5487079"/>
          </a:xfrm>
          <a:custGeom>
            <a:avLst/>
            <a:gdLst/>
            <a:ahLst/>
            <a:cxnLst/>
            <a:rect r="r" b="b" t="t" l="l"/>
            <a:pathLst>
              <a:path h="5487079" w="5337431">
                <a:moveTo>
                  <a:pt x="0" y="0"/>
                </a:moveTo>
                <a:lnTo>
                  <a:pt x="5337431" y="0"/>
                </a:lnTo>
                <a:lnTo>
                  <a:pt x="5337431" y="5487079"/>
                </a:lnTo>
                <a:lnTo>
                  <a:pt x="0" y="5487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014875">
            <a:off x="14161113" y="5237769"/>
            <a:ext cx="2880360" cy="4114800"/>
          </a:xfrm>
          <a:custGeom>
            <a:avLst/>
            <a:gdLst/>
            <a:ahLst/>
            <a:cxnLst/>
            <a:rect r="r" b="b" t="t" l="l"/>
            <a:pathLst>
              <a:path h="4114800" w="2880360">
                <a:moveTo>
                  <a:pt x="0" y="0"/>
                </a:moveTo>
                <a:lnTo>
                  <a:pt x="2880360" y="0"/>
                </a:lnTo>
                <a:lnTo>
                  <a:pt x="288036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732317" y="3306340"/>
            <a:ext cx="14823366" cy="3087457"/>
          </a:xfrm>
          <a:prstGeom prst="rect">
            <a:avLst/>
          </a:prstGeom>
        </p:spPr>
        <p:txBody>
          <a:bodyPr anchor="t" rtlCol="false" tIns="0" lIns="0" bIns="0" rIns="0">
            <a:spAutoFit/>
          </a:bodyPr>
          <a:lstStyle/>
          <a:p>
            <a:pPr algn="ctr">
              <a:lnSpc>
                <a:spcPts val="25212"/>
              </a:lnSpc>
            </a:pPr>
            <a:r>
              <a:rPr lang="en-US" sz="18008">
                <a:solidFill>
                  <a:srgbClr val="F0758A"/>
                </a:solidFill>
                <a:latin typeface="Railey"/>
                <a:ea typeface="Railey"/>
                <a:cs typeface="Railey"/>
                <a:sym typeface="Railey"/>
              </a:rPr>
              <a:t>Linear Regression </a:t>
            </a:r>
          </a:p>
        </p:txBody>
      </p:sp>
      <p:sp>
        <p:nvSpPr>
          <p:cNvPr name="TextBox 7" id="7"/>
          <p:cNvSpPr txBox="true"/>
          <p:nvPr/>
        </p:nvSpPr>
        <p:spPr>
          <a:xfrm rot="0">
            <a:off x="8222881" y="6231872"/>
            <a:ext cx="8332802" cy="1377950"/>
          </a:xfrm>
          <a:prstGeom prst="rect">
            <a:avLst/>
          </a:prstGeom>
        </p:spPr>
        <p:txBody>
          <a:bodyPr anchor="t" rtlCol="false" tIns="0" lIns="0" bIns="0" rIns="0">
            <a:spAutoFit/>
          </a:bodyPr>
          <a:lstStyle/>
          <a:p>
            <a:pPr algn="r">
              <a:lnSpc>
                <a:spcPts val="11200"/>
              </a:lnSpc>
            </a:pPr>
            <a:r>
              <a:rPr lang="en-US" sz="8000">
                <a:solidFill>
                  <a:srgbClr val="F0758A"/>
                </a:solidFill>
                <a:latin typeface="Caveat"/>
                <a:ea typeface="Caveat"/>
                <a:cs typeface="Caveat"/>
                <a:sym typeface="Caveat"/>
              </a:rPr>
              <a:t>By: Ella Edz Taquilid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ADA">
                <a:alpha val="100000"/>
              </a:srgbClr>
            </a:gs>
            <a:gs pos="50000">
              <a:srgbClr val="FFFCEA">
                <a:alpha val="100000"/>
              </a:srgbClr>
            </a:gs>
            <a:gs pos="100000">
              <a:srgbClr val="FFDFE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37031" y="-3837635"/>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600776" y="5733530"/>
            <a:ext cx="7738314" cy="7370744"/>
          </a:xfrm>
          <a:custGeom>
            <a:avLst/>
            <a:gdLst/>
            <a:ahLst/>
            <a:cxnLst/>
            <a:rect r="r" b="b" t="t" l="l"/>
            <a:pathLst>
              <a:path h="7370744" w="7738314">
                <a:moveTo>
                  <a:pt x="0" y="0"/>
                </a:moveTo>
                <a:lnTo>
                  <a:pt x="7738314" y="0"/>
                </a:lnTo>
                <a:lnTo>
                  <a:pt x="7738314" y="7370744"/>
                </a:lnTo>
                <a:lnTo>
                  <a:pt x="0" y="7370744"/>
                </a:lnTo>
                <a:lnTo>
                  <a:pt x="0" y="0"/>
                </a:lnTo>
                <a:close/>
              </a:path>
            </a:pathLst>
          </a:custGeom>
          <a:blipFill>
            <a:blip r:embed="rId3"/>
            <a:stretch>
              <a:fillRect l="0" t="0" r="0" b="0"/>
            </a:stretch>
          </a:blipFill>
        </p:spPr>
      </p:sp>
      <p:sp>
        <p:nvSpPr>
          <p:cNvPr name="TextBox 4" id="4"/>
          <p:cNvSpPr txBox="true"/>
          <p:nvPr/>
        </p:nvSpPr>
        <p:spPr>
          <a:xfrm rot="0">
            <a:off x="2427443" y="1108075"/>
            <a:ext cx="13379349" cy="1708151"/>
          </a:xfrm>
          <a:prstGeom prst="rect">
            <a:avLst/>
          </a:prstGeom>
        </p:spPr>
        <p:txBody>
          <a:bodyPr anchor="t" rtlCol="false" tIns="0" lIns="0" bIns="0" rIns="0">
            <a:spAutoFit/>
          </a:bodyPr>
          <a:lstStyle/>
          <a:p>
            <a:pPr algn="ctr">
              <a:lnSpc>
                <a:spcPts val="13999"/>
              </a:lnSpc>
            </a:pPr>
            <a:r>
              <a:rPr lang="en-US" sz="9999">
                <a:solidFill>
                  <a:srgbClr val="F0758A"/>
                </a:solidFill>
                <a:latin typeface="Railey"/>
                <a:ea typeface="Railey"/>
                <a:cs typeface="Railey"/>
                <a:sym typeface="Railey"/>
              </a:rPr>
              <a:t>The Foundation of Prediction</a:t>
            </a:r>
          </a:p>
        </p:txBody>
      </p:sp>
      <p:sp>
        <p:nvSpPr>
          <p:cNvPr name="Freeform 5" id="5"/>
          <p:cNvSpPr/>
          <p:nvPr/>
        </p:nvSpPr>
        <p:spPr>
          <a:xfrm flipH="false" flipV="false" rot="-10800000">
            <a:off x="0" y="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33052" y="617220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918114" y="3857625"/>
            <a:ext cx="3824225" cy="3936421"/>
            <a:chOff x="0" y="0"/>
            <a:chExt cx="1007203" cy="1036753"/>
          </a:xfrm>
        </p:grpSpPr>
        <p:sp>
          <p:nvSpPr>
            <p:cNvPr name="Freeform 8" id="8"/>
            <p:cNvSpPr/>
            <p:nvPr/>
          </p:nvSpPr>
          <p:spPr>
            <a:xfrm flipH="false" flipV="false" rot="0">
              <a:off x="0" y="0"/>
              <a:ext cx="1007203" cy="1036753"/>
            </a:xfrm>
            <a:custGeom>
              <a:avLst/>
              <a:gdLst/>
              <a:ahLst/>
              <a:cxnLst/>
              <a:rect r="r" b="b" t="t" l="l"/>
              <a:pathLst>
                <a:path h="1036753" w="1007203">
                  <a:moveTo>
                    <a:pt x="103247" y="0"/>
                  </a:moveTo>
                  <a:lnTo>
                    <a:pt x="903957" y="0"/>
                  </a:lnTo>
                  <a:cubicBezTo>
                    <a:pt x="931339" y="0"/>
                    <a:pt x="957600" y="10878"/>
                    <a:pt x="976963" y="30240"/>
                  </a:cubicBezTo>
                  <a:cubicBezTo>
                    <a:pt x="996325" y="49603"/>
                    <a:pt x="1007203" y="75864"/>
                    <a:pt x="1007203" y="103247"/>
                  </a:cubicBezTo>
                  <a:lnTo>
                    <a:pt x="1007203" y="933506"/>
                  </a:lnTo>
                  <a:cubicBezTo>
                    <a:pt x="1007203" y="960889"/>
                    <a:pt x="996325" y="987150"/>
                    <a:pt x="976963" y="1006513"/>
                  </a:cubicBezTo>
                  <a:cubicBezTo>
                    <a:pt x="957600" y="1025875"/>
                    <a:pt x="931339" y="1036753"/>
                    <a:pt x="903957" y="1036753"/>
                  </a:cubicBezTo>
                  <a:lnTo>
                    <a:pt x="103247" y="1036753"/>
                  </a:lnTo>
                  <a:cubicBezTo>
                    <a:pt x="75864" y="1036753"/>
                    <a:pt x="49603" y="1025875"/>
                    <a:pt x="30240" y="1006513"/>
                  </a:cubicBezTo>
                  <a:cubicBezTo>
                    <a:pt x="10878" y="987150"/>
                    <a:pt x="0" y="960889"/>
                    <a:pt x="0" y="933506"/>
                  </a:cubicBezTo>
                  <a:lnTo>
                    <a:pt x="0" y="103247"/>
                  </a:lnTo>
                  <a:cubicBezTo>
                    <a:pt x="0" y="75864"/>
                    <a:pt x="10878" y="49603"/>
                    <a:pt x="30240" y="30240"/>
                  </a:cubicBezTo>
                  <a:cubicBezTo>
                    <a:pt x="49603" y="10878"/>
                    <a:pt x="75864" y="0"/>
                    <a:pt x="103247" y="0"/>
                  </a:cubicBezTo>
                  <a:close/>
                </a:path>
              </a:pathLst>
            </a:custGeom>
            <a:solidFill>
              <a:srgbClr val="FFBDC8"/>
            </a:solidFill>
          </p:spPr>
        </p:sp>
        <p:sp>
          <p:nvSpPr>
            <p:cNvPr name="TextBox 9" id="9"/>
            <p:cNvSpPr txBox="true"/>
            <p:nvPr/>
          </p:nvSpPr>
          <p:spPr>
            <a:xfrm>
              <a:off x="0" y="-38100"/>
              <a:ext cx="1007203" cy="1074853"/>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3120299" y="3850272"/>
            <a:ext cx="3419854" cy="3857407"/>
          </a:xfrm>
          <a:prstGeom prst="rect">
            <a:avLst/>
          </a:prstGeom>
        </p:spPr>
        <p:txBody>
          <a:bodyPr anchor="t" rtlCol="false" tIns="0" lIns="0" bIns="0" rIns="0">
            <a:spAutoFit/>
          </a:bodyPr>
          <a:lstStyle/>
          <a:p>
            <a:pPr algn="ctr">
              <a:lnSpc>
                <a:spcPts val="3835"/>
              </a:lnSpc>
            </a:pPr>
            <a:r>
              <a:rPr lang="en-US" sz="2382" b="true">
                <a:solidFill>
                  <a:srgbClr val="FFFFFF"/>
                </a:solidFill>
                <a:latin typeface="Caveat Bold"/>
                <a:ea typeface="Caveat Bold"/>
                <a:cs typeface="Caveat Bold"/>
                <a:sym typeface="Caveat Bold"/>
              </a:rPr>
              <a:t>Simple &amp; Widely Used</a:t>
            </a:r>
          </a:p>
          <a:p>
            <a:pPr algn="ctr">
              <a:lnSpc>
                <a:spcPts val="3835"/>
              </a:lnSpc>
            </a:pPr>
            <a:r>
              <a:rPr lang="en-US" sz="2382">
                <a:solidFill>
                  <a:srgbClr val="3B3B3B"/>
                </a:solidFill>
                <a:latin typeface="Caveat"/>
                <a:ea typeface="Caveat"/>
                <a:cs typeface="Caveat"/>
                <a:sym typeface="Caveat"/>
              </a:rPr>
              <a:t>Linear Regression is a core algorithm in </a:t>
            </a:r>
          </a:p>
          <a:p>
            <a:pPr algn="ctr">
              <a:lnSpc>
                <a:spcPts val="3835"/>
              </a:lnSpc>
            </a:pPr>
            <a:r>
              <a:rPr lang="en-US" sz="2382">
                <a:solidFill>
                  <a:srgbClr val="3B3B3B"/>
                </a:solidFill>
                <a:latin typeface="Caveat"/>
                <a:ea typeface="Caveat"/>
                <a:cs typeface="Caveat"/>
                <a:sym typeface="Caveat"/>
              </a:rPr>
              <a:t>statistics and machine learning, valued for </a:t>
            </a:r>
          </a:p>
          <a:p>
            <a:pPr algn="ctr">
              <a:lnSpc>
                <a:spcPts val="3835"/>
              </a:lnSpc>
            </a:pPr>
            <a:r>
              <a:rPr lang="en-US" sz="2382">
                <a:solidFill>
                  <a:srgbClr val="3B3B3B"/>
                </a:solidFill>
                <a:latin typeface="Caveat"/>
                <a:ea typeface="Caveat"/>
                <a:cs typeface="Caveat"/>
                <a:sym typeface="Caveat"/>
              </a:rPr>
              <a:t>its simplicity and robustness across</a:t>
            </a:r>
            <a:r>
              <a:rPr lang="en-US" sz="2382" b="true">
                <a:solidFill>
                  <a:srgbClr val="3B3B3B"/>
                </a:solidFill>
                <a:latin typeface="Caveat Bold"/>
                <a:ea typeface="Caveat Bold"/>
                <a:cs typeface="Caveat Bold"/>
                <a:sym typeface="Caveat Bold"/>
              </a:rPr>
              <a:t> </a:t>
            </a:r>
          </a:p>
          <a:p>
            <a:pPr algn="ctr">
              <a:lnSpc>
                <a:spcPts val="3835"/>
              </a:lnSpc>
            </a:pPr>
            <a:r>
              <a:rPr lang="en-US" sz="2382">
                <a:solidFill>
                  <a:srgbClr val="3B3B3B"/>
                </a:solidFill>
                <a:latin typeface="Caveat"/>
                <a:ea typeface="Caveat"/>
                <a:cs typeface="Caveat"/>
                <a:sym typeface="Caveat"/>
              </a:rPr>
              <a:t>diverse fields.</a:t>
            </a:r>
          </a:p>
        </p:txBody>
      </p:sp>
      <p:grpSp>
        <p:nvGrpSpPr>
          <p:cNvPr name="Group 11" id="11"/>
          <p:cNvGrpSpPr/>
          <p:nvPr/>
        </p:nvGrpSpPr>
        <p:grpSpPr>
          <a:xfrm rot="0">
            <a:off x="7658843" y="3857625"/>
            <a:ext cx="3824225" cy="3936421"/>
            <a:chOff x="0" y="0"/>
            <a:chExt cx="5098966" cy="5248561"/>
          </a:xfrm>
        </p:grpSpPr>
        <p:grpSp>
          <p:nvGrpSpPr>
            <p:cNvPr name="Group 12" id="12"/>
            <p:cNvGrpSpPr/>
            <p:nvPr/>
          </p:nvGrpSpPr>
          <p:grpSpPr>
            <a:xfrm rot="0">
              <a:off x="0" y="0"/>
              <a:ext cx="5098966" cy="5248561"/>
              <a:chOff x="0" y="0"/>
              <a:chExt cx="1007203" cy="1036753"/>
            </a:xfrm>
          </p:grpSpPr>
          <p:sp>
            <p:nvSpPr>
              <p:cNvPr name="Freeform 13" id="13"/>
              <p:cNvSpPr/>
              <p:nvPr/>
            </p:nvSpPr>
            <p:spPr>
              <a:xfrm flipH="false" flipV="false" rot="0">
                <a:off x="0" y="0"/>
                <a:ext cx="1007203" cy="1036753"/>
              </a:xfrm>
              <a:custGeom>
                <a:avLst/>
                <a:gdLst/>
                <a:ahLst/>
                <a:cxnLst/>
                <a:rect r="r" b="b" t="t" l="l"/>
                <a:pathLst>
                  <a:path h="1036753" w="1007203">
                    <a:moveTo>
                      <a:pt x="103247" y="0"/>
                    </a:moveTo>
                    <a:lnTo>
                      <a:pt x="903957" y="0"/>
                    </a:lnTo>
                    <a:cubicBezTo>
                      <a:pt x="931339" y="0"/>
                      <a:pt x="957600" y="10878"/>
                      <a:pt x="976963" y="30240"/>
                    </a:cubicBezTo>
                    <a:cubicBezTo>
                      <a:pt x="996325" y="49603"/>
                      <a:pt x="1007203" y="75864"/>
                      <a:pt x="1007203" y="103247"/>
                    </a:cubicBezTo>
                    <a:lnTo>
                      <a:pt x="1007203" y="933506"/>
                    </a:lnTo>
                    <a:cubicBezTo>
                      <a:pt x="1007203" y="960889"/>
                      <a:pt x="996325" y="987150"/>
                      <a:pt x="976963" y="1006513"/>
                    </a:cubicBezTo>
                    <a:cubicBezTo>
                      <a:pt x="957600" y="1025875"/>
                      <a:pt x="931339" y="1036753"/>
                      <a:pt x="903957" y="1036753"/>
                    </a:cubicBezTo>
                    <a:lnTo>
                      <a:pt x="103247" y="1036753"/>
                    </a:lnTo>
                    <a:cubicBezTo>
                      <a:pt x="75864" y="1036753"/>
                      <a:pt x="49603" y="1025875"/>
                      <a:pt x="30240" y="1006513"/>
                    </a:cubicBezTo>
                    <a:cubicBezTo>
                      <a:pt x="10878" y="987150"/>
                      <a:pt x="0" y="960889"/>
                      <a:pt x="0" y="933506"/>
                    </a:cubicBezTo>
                    <a:lnTo>
                      <a:pt x="0" y="103247"/>
                    </a:lnTo>
                    <a:cubicBezTo>
                      <a:pt x="0" y="75864"/>
                      <a:pt x="10878" y="49603"/>
                      <a:pt x="30240" y="30240"/>
                    </a:cubicBezTo>
                    <a:cubicBezTo>
                      <a:pt x="49603" y="10878"/>
                      <a:pt x="75864" y="0"/>
                      <a:pt x="103247" y="0"/>
                    </a:cubicBezTo>
                    <a:close/>
                  </a:path>
                </a:pathLst>
              </a:custGeom>
              <a:solidFill>
                <a:srgbClr val="FFBDC8"/>
              </a:solidFill>
            </p:spPr>
          </p:sp>
          <p:sp>
            <p:nvSpPr>
              <p:cNvPr name="TextBox 14" id="14"/>
              <p:cNvSpPr txBox="true"/>
              <p:nvPr/>
            </p:nvSpPr>
            <p:spPr>
              <a:xfrm>
                <a:off x="0" y="-38100"/>
                <a:ext cx="1007203" cy="1074853"/>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269580" y="221702"/>
              <a:ext cx="4559805" cy="4463759"/>
            </a:xfrm>
            <a:prstGeom prst="rect">
              <a:avLst/>
            </a:prstGeom>
          </p:spPr>
          <p:txBody>
            <a:bodyPr anchor="t" rtlCol="false" tIns="0" lIns="0" bIns="0" rIns="0">
              <a:spAutoFit/>
            </a:bodyPr>
            <a:lstStyle/>
            <a:p>
              <a:pPr algn="ctr">
                <a:lnSpc>
                  <a:spcPts val="3835"/>
                </a:lnSpc>
              </a:pPr>
              <a:r>
                <a:rPr lang="en-US" sz="2382" b="true">
                  <a:solidFill>
                    <a:srgbClr val="FFFFFF"/>
                  </a:solidFill>
                  <a:latin typeface="Caveat Bold"/>
                  <a:ea typeface="Caveat Bold"/>
                  <a:cs typeface="Caveat Bold"/>
                  <a:sym typeface="Caveat Bold"/>
                </a:rPr>
                <a:t>Predicting Continuous Values</a:t>
              </a:r>
            </a:p>
            <a:p>
              <a:pPr algn="ctr">
                <a:lnSpc>
                  <a:spcPts val="3835"/>
                </a:lnSpc>
              </a:pPr>
              <a:r>
                <a:rPr lang="en-US" sz="2382">
                  <a:solidFill>
                    <a:srgbClr val="3B3B3B"/>
                  </a:solidFill>
                  <a:latin typeface="Caveat"/>
                  <a:ea typeface="Caveat"/>
                  <a:cs typeface="Caveat"/>
                  <a:sym typeface="Caveat"/>
                </a:rPr>
                <a:t>The primary focus is predicting a </a:t>
              </a:r>
            </a:p>
            <a:p>
              <a:pPr algn="ctr">
                <a:lnSpc>
                  <a:spcPts val="3835"/>
                </a:lnSpc>
              </a:pPr>
              <a:r>
                <a:rPr lang="en-US" sz="2382">
                  <a:solidFill>
                    <a:srgbClr val="3B3B3B"/>
                  </a:solidFill>
                  <a:latin typeface="Caveat"/>
                  <a:ea typeface="Caveat"/>
                  <a:cs typeface="Caveat"/>
                  <a:sym typeface="Caveat"/>
                </a:rPr>
                <a:t>continuous output variable (e.g., price, </a:t>
              </a:r>
            </a:p>
            <a:p>
              <a:pPr algn="ctr">
                <a:lnSpc>
                  <a:spcPts val="3835"/>
                </a:lnSpc>
              </a:pPr>
              <a:r>
                <a:rPr lang="en-US" sz="2382">
                  <a:solidFill>
                    <a:srgbClr val="3B3B3B"/>
                  </a:solidFill>
                  <a:latin typeface="Caveat"/>
                  <a:ea typeface="Caveat"/>
                  <a:cs typeface="Caveat"/>
                  <a:sym typeface="Caveat"/>
                </a:rPr>
                <a:t>temperature, score) rather than classifying </a:t>
              </a:r>
            </a:p>
            <a:p>
              <a:pPr algn="ctr">
                <a:lnSpc>
                  <a:spcPts val="3835"/>
                </a:lnSpc>
              </a:pPr>
              <a:r>
                <a:rPr lang="en-US" sz="2382">
                  <a:solidFill>
                    <a:srgbClr val="3B3B3B"/>
                  </a:solidFill>
                  <a:latin typeface="Caveat"/>
                  <a:ea typeface="Caveat"/>
                  <a:cs typeface="Caveat"/>
                  <a:sym typeface="Caveat"/>
                </a:rPr>
                <a:t>categories.</a:t>
              </a:r>
            </a:p>
          </p:txBody>
        </p:sp>
      </p:grpSp>
      <p:grpSp>
        <p:nvGrpSpPr>
          <p:cNvPr name="Group 16" id="16"/>
          <p:cNvGrpSpPr/>
          <p:nvPr/>
        </p:nvGrpSpPr>
        <p:grpSpPr>
          <a:xfrm rot="0">
            <a:off x="12320939" y="3858390"/>
            <a:ext cx="3824225" cy="3936421"/>
            <a:chOff x="0" y="0"/>
            <a:chExt cx="5098966" cy="5248561"/>
          </a:xfrm>
        </p:grpSpPr>
        <p:grpSp>
          <p:nvGrpSpPr>
            <p:cNvPr name="Group 17" id="17"/>
            <p:cNvGrpSpPr/>
            <p:nvPr/>
          </p:nvGrpSpPr>
          <p:grpSpPr>
            <a:xfrm rot="0">
              <a:off x="0" y="0"/>
              <a:ext cx="5098966" cy="5248561"/>
              <a:chOff x="0" y="0"/>
              <a:chExt cx="1007203" cy="1036753"/>
            </a:xfrm>
          </p:grpSpPr>
          <p:sp>
            <p:nvSpPr>
              <p:cNvPr name="Freeform 18" id="18"/>
              <p:cNvSpPr/>
              <p:nvPr/>
            </p:nvSpPr>
            <p:spPr>
              <a:xfrm flipH="false" flipV="false" rot="0">
                <a:off x="0" y="0"/>
                <a:ext cx="1007203" cy="1036753"/>
              </a:xfrm>
              <a:custGeom>
                <a:avLst/>
                <a:gdLst/>
                <a:ahLst/>
                <a:cxnLst/>
                <a:rect r="r" b="b" t="t" l="l"/>
                <a:pathLst>
                  <a:path h="1036753" w="1007203">
                    <a:moveTo>
                      <a:pt x="103247" y="0"/>
                    </a:moveTo>
                    <a:lnTo>
                      <a:pt x="903957" y="0"/>
                    </a:lnTo>
                    <a:cubicBezTo>
                      <a:pt x="931339" y="0"/>
                      <a:pt x="957600" y="10878"/>
                      <a:pt x="976963" y="30240"/>
                    </a:cubicBezTo>
                    <a:cubicBezTo>
                      <a:pt x="996325" y="49603"/>
                      <a:pt x="1007203" y="75864"/>
                      <a:pt x="1007203" y="103247"/>
                    </a:cubicBezTo>
                    <a:lnTo>
                      <a:pt x="1007203" y="933506"/>
                    </a:lnTo>
                    <a:cubicBezTo>
                      <a:pt x="1007203" y="960889"/>
                      <a:pt x="996325" y="987150"/>
                      <a:pt x="976963" y="1006513"/>
                    </a:cubicBezTo>
                    <a:cubicBezTo>
                      <a:pt x="957600" y="1025875"/>
                      <a:pt x="931339" y="1036753"/>
                      <a:pt x="903957" y="1036753"/>
                    </a:cubicBezTo>
                    <a:lnTo>
                      <a:pt x="103247" y="1036753"/>
                    </a:lnTo>
                    <a:cubicBezTo>
                      <a:pt x="75864" y="1036753"/>
                      <a:pt x="49603" y="1025875"/>
                      <a:pt x="30240" y="1006513"/>
                    </a:cubicBezTo>
                    <a:cubicBezTo>
                      <a:pt x="10878" y="987150"/>
                      <a:pt x="0" y="960889"/>
                      <a:pt x="0" y="933506"/>
                    </a:cubicBezTo>
                    <a:lnTo>
                      <a:pt x="0" y="103247"/>
                    </a:lnTo>
                    <a:cubicBezTo>
                      <a:pt x="0" y="75864"/>
                      <a:pt x="10878" y="49603"/>
                      <a:pt x="30240" y="30240"/>
                    </a:cubicBezTo>
                    <a:cubicBezTo>
                      <a:pt x="49603" y="10878"/>
                      <a:pt x="75864" y="0"/>
                      <a:pt x="103247" y="0"/>
                    </a:cubicBezTo>
                    <a:close/>
                  </a:path>
                </a:pathLst>
              </a:custGeom>
              <a:solidFill>
                <a:srgbClr val="FFBDC8"/>
              </a:solidFill>
            </p:spPr>
          </p:sp>
          <p:sp>
            <p:nvSpPr>
              <p:cNvPr name="TextBox 19" id="19"/>
              <p:cNvSpPr txBox="true"/>
              <p:nvPr/>
            </p:nvSpPr>
            <p:spPr>
              <a:xfrm>
                <a:off x="0" y="-38100"/>
                <a:ext cx="1007203" cy="1074853"/>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269580" y="221702"/>
              <a:ext cx="4559805" cy="4463759"/>
            </a:xfrm>
            <a:prstGeom prst="rect">
              <a:avLst/>
            </a:prstGeom>
          </p:spPr>
          <p:txBody>
            <a:bodyPr anchor="t" rtlCol="false" tIns="0" lIns="0" bIns="0" rIns="0">
              <a:spAutoFit/>
            </a:bodyPr>
            <a:lstStyle/>
            <a:p>
              <a:pPr algn="ctr">
                <a:lnSpc>
                  <a:spcPts val="3835"/>
                </a:lnSpc>
              </a:pPr>
              <a:r>
                <a:rPr lang="en-US" sz="2382">
                  <a:solidFill>
                    <a:srgbClr val="FFFFFF"/>
                  </a:solidFill>
                  <a:latin typeface="Caveat"/>
                  <a:ea typeface="Caveat"/>
                  <a:cs typeface="Caveat"/>
                  <a:sym typeface="Caveat"/>
                </a:rPr>
                <a:t>Analyzing Relationships</a:t>
              </a:r>
              <a:r>
                <a:rPr lang="en-US" sz="2382">
                  <a:solidFill>
                    <a:srgbClr val="3B3B3B"/>
                  </a:solidFill>
                  <a:latin typeface="Caveat"/>
                  <a:ea typeface="Caveat"/>
                  <a:cs typeface="Caveat"/>
                  <a:sym typeface="Caveat"/>
                </a:rPr>
                <a:t></a:t>
              </a:r>
            </a:p>
            <a:p>
              <a:pPr algn="ctr">
                <a:lnSpc>
                  <a:spcPts val="3835"/>
                </a:lnSpc>
              </a:pPr>
              <a:r>
                <a:rPr lang="en-US" sz="2382">
                  <a:solidFill>
                    <a:srgbClr val="3B3B3B"/>
                  </a:solidFill>
                  <a:latin typeface="Caveat"/>
                  <a:ea typeface="Caveat"/>
                  <a:cs typeface="Caveat"/>
                  <a:sym typeface="Caveat"/>
                </a:rPr>
                <a:t>It quantifies the linear relationship </a:t>
              </a:r>
            </a:p>
            <a:p>
              <a:pPr algn="ctr">
                <a:lnSpc>
                  <a:spcPts val="3835"/>
                </a:lnSpc>
              </a:pPr>
              <a:r>
                <a:rPr lang="en-US" sz="2382">
                  <a:solidFill>
                    <a:srgbClr val="3B3B3B"/>
                  </a:solidFill>
                  <a:latin typeface="Caveat"/>
                  <a:ea typeface="Caveat"/>
                  <a:cs typeface="Caveat"/>
                  <a:sym typeface="Caveat"/>
                </a:rPr>
                <a:t>between one or more independent </a:t>
              </a:r>
            </a:p>
            <a:p>
              <a:pPr algn="ctr">
                <a:lnSpc>
                  <a:spcPts val="3835"/>
                </a:lnSpc>
              </a:pPr>
              <a:r>
                <a:rPr lang="en-US" sz="2382">
                  <a:solidFill>
                    <a:srgbClr val="3B3B3B"/>
                  </a:solidFill>
                  <a:latin typeface="Caveat"/>
                  <a:ea typeface="Caveat"/>
                  <a:cs typeface="Caveat"/>
                  <a:sym typeface="Caveat"/>
                </a:rPr>
                <a:t>variables and the dependent outcome </a:t>
              </a:r>
            </a:p>
            <a:p>
              <a:pPr algn="ctr">
                <a:lnSpc>
                  <a:spcPts val="3835"/>
                </a:lnSpc>
              </a:pPr>
              <a:r>
                <a:rPr lang="en-US" sz="2382">
                  <a:solidFill>
                    <a:srgbClr val="3B3B3B"/>
                  </a:solidFill>
                  <a:latin typeface="Caveat"/>
                  <a:ea typeface="Caveat"/>
                  <a:cs typeface="Caveat"/>
                  <a:sym typeface="Caveat"/>
                </a:rPr>
                <a:t>variable.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ADA">
                <a:alpha val="100000"/>
              </a:srgbClr>
            </a:gs>
            <a:gs pos="50000">
              <a:srgbClr val="FFFCEA">
                <a:alpha val="100000"/>
              </a:srgbClr>
            </a:gs>
            <a:gs pos="100000">
              <a:srgbClr val="FFDFE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37031" y="-3837635"/>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600776" y="5733530"/>
            <a:ext cx="7738314" cy="7370744"/>
          </a:xfrm>
          <a:custGeom>
            <a:avLst/>
            <a:gdLst/>
            <a:ahLst/>
            <a:cxnLst/>
            <a:rect r="r" b="b" t="t" l="l"/>
            <a:pathLst>
              <a:path h="7370744" w="7738314">
                <a:moveTo>
                  <a:pt x="0" y="0"/>
                </a:moveTo>
                <a:lnTo>
                  <a:pt x="7738314" y="0"/>
                </a:lnTo>
                <a:lnTo>
                  <a:pt x="7738314" y="7370744"/>
                </a:lnTo>
                <a:lnTo>
                  <a:pt x="0" y="7370744"/>
                </a:lnTo>
                <a:lnTo>
                  <a:pt x="0" y="0"/>
                </a:lnTo>
                <a:close/>
              </a:path>
            </a:pathLst>
          </a:custGeom>
          <a:blipFill>
            <a:blip r:embed="rId3"/>
            <a:stretch>
              <a:fillRect l="0" t="0" r="0" b="0"/>
            </a:stretch>
          </a:blipFill>
        </p:spPr>
      </p:sp>
      <p:sp>
        <p:nvSpPr>
          <p:cNvPr name="TextBox 4" id="4"/>
          <p:cNvSpPr txBox="true"/>
          <p:nvPr/>
        </p:nvSpPr>
        <p:spPr>
          <a:xfrm rot="0">
            <a:off x="3560756" y="1052377"/>
            <a:ext cx="11166489" cy="2396356"/>
          </a:xfrm>
          <a:prstGeom prst="rect">
            <a:avLst/>
          </a:prstGeom>
        </p:spPr>
        <p:txBody>
          <a:bodyPr anchor="t" rtlCol="false" tIns="0" lIns="0" bIns="0" rIns="0">
            <a:spAutoFit/>
          </a:bodyPr>
          <a:lstStyle/>
          <a:p>
            <a:pPr algn="ctr">
              <a:lnSpc>
                <a:spcPts val="9631"/>
              </a:lnSpc>
            </a:pPr>
            <a:r>
              <a:rPr lang="en-US" sz="6879">
                <a:solidFill>
                  <a:srgbClr val="F0758A"/>
                </a:solidFill>
                <a:latin typeface="Railey"/>
                <a:ea typeface="Railey"/>
                <a:cs typeface="Railey"/>
                <a:sym typeface="Railey"/>
              </a:rPr>
              <a:t>Defining the Concept: Finding the Best-Fit Line</a:t>
            </a:r>
          </a:p>
        </p:txBody>
      </p:sp>
      <p:sp>
        <p:nvSpPr>
          <p:cNvPr name="Freeform 5" id="5"/>
          <p:cNvSpPr/>
          <p:nvPr/>
        </p:nvSpPr>
        <p:spPr>
          <a:xfrm flipH="false" flipV="false" rot="-10800000">
            <a:off x="0" y="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33052" y="617220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423383" y="3952875"/>
            <a:ext cx="13441235" cy="4410375"/>
          </a:xfrm>
          <a:prstGeom prst="rect">
            <a:avLst/>
          </a:prstGeom>
        </p:spPr>
        <p:txBody>
          <a:bodyPr anchor="t" rtlCol="false" tIns="0" lIns="0" bIns="0" rIns="0">
            <a:spAutoFit/>
          </a:bodyPr>
          <a:lstStyle/>
          <a:p>
            <a:pPr algn="ctr">
              <a:lnSpc>
                <a:spcPts val="7059"/>
              </a:lnSpc>
            </a:pPr>
            <a:r>
              <a:rPr lang="en-US" sz="4384" b="true">
                <a:solidFill>
                  <a:srgbClr val="FFFFFF"/>
                </a:solidFill>
                <a:latin typeface="Caveat Bold"/>
                <a:ea typeface="Caveat Bold"/>
                <a:cs typeface="Caveat Bold"/>
                <a:sym typeface="Caveat Bold"/>
              </a:rPr>
              <a:t>The Core Equation </a:t>
            </a:r>
            <a:r>
              <a:rPr lang="en-US" sz="4384" b="true">
                <a:solidFill>
                  <a:srgbClr val="000000"/>
                </a:solidFill>
                <a:latin typeface="Caveat Bold"/>
                <a:ea typeface="Caveat Bold"/>
                <a:cs typeface="Caveat Bold"/>
                <a:sym typeface="Caveat Bold"/>
              </a:rPr>
              <a:t>Linear Regression operates by finding the single straight line that best describes the </a:t>
            </a:r>
          </a:p>
          <a:p>
            <a:pPr algn="ctr">
              <a:lnSpc>
                <a:spcPts val="7059"/>
              </a:lnSpc>
            </a:pPr>
            <a:r>
              <a:rPr lang="en-US" sz="4384" b="true">
                <a:solidFill>
                  <a:srgbClr val="000000"/>
                </a:solidFill>
                <a:latin typeface="Caveat Bold"/>
                <a:ea typeface="Caveat Bold"/>
                <a:cs typeface="Caveat Bold"/>
                <a:sym typeface="Caveat Bold"/>
              </a:rPr>
              <a:t>relationship between the variables in the dataset. This line is mathematically represented by </a:t>
            </a:r>
          </a:p>
          <a:p>
            <a:pPr algn="ctr">
              <a:lnSpc>
                <a:spcPts val="7059"/>
              </a:lnSpc>
            </a:pPr>
            <a:r>
              <a:rPr lang="en-US" b="true" sz="4384">
                <a:solidFill>
                  <a:srgbClr val="000000"/>
                </a:solidFill>
                <a:latin typeface="Caveat Bold"/>
                <a:ea typeface="Caveat Bold"/>
                <a:cs typeface="Caveat Bold"/>
                <a:sym typeface="Caveat Bold"/>
              </a:rPr>
              <a:t>the familiar linear equation: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ADA">
                <a:alpha val="100000"/>
              </a:srgbClr>
            </a:gs>
            <a:gs pos="50000">
              <a:srgbClr val="FFFCEA">
                <a:alpha val="100000"/>
              </a:srgbClr>
            </a:gs>
            <a:gs pos="100000">
              <a:srgbClr val="FFDFE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37031" y="-3837635"/>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600776" y="5733530"/>
            <a:ext cx="7738314" cy="7370744"/>
          </a:xfrm>
          <a:custGeom>
            <a:avLst/>
            <a:gdLst/>
            <a:ahLst/>
            <a:cxnLst/>
            <a:rect r="r" b="b" t="t" l="l"/>
            <a:pathLst>
              <a:path h="7370744" w="7738314">
                <a:moveTo>
                  <a:pt x="0" y="0"/>
                </a:moveTo>
                <a:lnTo>
                  <a:pt x="7738314" y="0"/>
                </a:lnTo>
                <a:lnTo>
                  <a:pt x="7738314" y="7370744"/>
                </a:lnTo>
                <a:lnTo>
                  <a:pt x="0" y="7370744"/>
                </a:lnTo>
                <a:lnTo>
                  <a:pt x="0" y="0"/>
                </a:lnTo>
                <a:close/>
              </a:path>
            </a:pathLst>
          </a:custGeom>
          <a:blipFill>
            <a:blip r:embed="rId3"/>
            <a:stretch>
              <a:fillRect l="0" t="0" r="0" b="0"/>
            </a:stretch>
          </a:blipFill>
        </p:spPr>
      </p:sp>
      <p:sp>
        <p:nvSpPr>
          <p:cNvPr name="TextBox 4" id="4"/>
          <p:cNvSpPr txBox="true"/>
          <p:nvPr/>
        </p:nvSpPr>
        <p:spPr>
          <a:xfrm rot="0">
            <a:off x="5276224" y="124765"/>
            <a:ext cx="7735553" cy="2652332"/>
          </a:xfrm>
          <a:prstGeom prst="rect">
            <a:avLst/>
          </a:prstGeom>
        </p:spPr>
        <p:txBody>
          <a:bodyPr anchor="t" rtlCol="false" tIns="0" lIns="0" bIns="0" rIns="0">
            <a:spAutoFit/>
          </a:bodyPr>
          <a:lstStyle/>
          <a:p>
            <a:pPr algn="ctr">
              <a:lnSpc>
                <a:spcPts val="10640"/>
              </a:lnSpc>
            </a:pPr>
            <a:r>
              <a:rPr lang="en-US" sz="7600">
                <a:solidFill>
                  <a:srgbClr val="F0758A"/>
                </a:solidFill>
                <a:latin typeface="Railey"/>
                <a:ea typeface="Railey"/>
                <a:cs typeface="Railey"/>
                <a:sym typeface="Railey"/>
              </a:rPr>
              <a:t>The Mechanism: How Linear Regression Works</a:t>
            </a:r>
            <a:r>
              <a:rPr lang="en-US" sz="7600">
                <a:solidFill>
                  <a:srgbClr val="3B3B3B"/>
                </a:solidFill>
                <a:latin typeface="Railey"/>
                <a:ea typeface="Railey"/>
                <a:cs typeface="Railey"/>
                <a:sym typeface="Railey"/>
              </a:rPr>
              <a:t></a:t>
            </a:r>
          </a:p>
        </p:txBody>
      </p:sp>
      <p:sp>
        <p:nvSpPr>
          <p:cNvPr name="Freeform 5" id="5"/>
          <p:cNvSpPr/>
          <p:nvPr/>
        </p:nvSpPr>
        <p:spPr>
          <a:xfrm flipH="false" flipV="false" rot="-10800000">
            <a:off x="0" y="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33052" y="617220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5437727"/>
            <a:ext cx="1595642" cy="1205956"/>
          </a:xfrm>
          <a:prstGeom prst="rect">
            <a:avLst/>
          </a:prstGeom>
        </p:spPr>
        <p:txBody>
          <a:bodyPr anchor="t" rtlCol="false" tIns="0" lIns="0" bIns="0" rIns="0">
            <a:spAutoFit/>
          </a:bodyPr>
          <a:lstStyle/>
          <a:p>
            <a:pPr algn="ctr">
              <a:lnSpc>
                <a:spcPts val="9879"/>
              </a:lnSpc>
              <a:spcBef>
                <a:spcPct val="0"/>
              </a:spcBef>
            </a:pPr>
            <a:r>
              <a:rPr lang="en-US" sz="7056">
                <a:solidFill>
                  <a:srgbClr val="3B3B3B"/>
                </a:solidFill>
                <a:latin typeface="Railey"/>
                <a:ea typeface="Railey"/>
                <a:cs typeface="Railey"/>
                <a:sym typeface="Railey"/>
              </a:rPr>
              <a:t>01</a:t>
            </a:r>
          </a:p>
        </p:txBody>
      </p:sp>
      <p:sp>
        <p:nvSpPr>
          <p:cNvPr name="TextBox 8" id="8"/>
          <p:cNvSpPr txBox="true"/>
          <p:nvPr/>
        </p:nvSpPr>
        <p:spPr>
          <a:xfrm rot="0">
            <a:off x="2329427" y="4682158"/>
            <a:ext cx="6423414" cy="2382570"/>
          </a:xfrm>
          <a:prstGeom prst="rect">
            <a:avLst/>
          </a:prstGeom>
        </p:spPr>
        <p:txBody>
          <a:bodyPr anchor="t" rtlCol="false" tIns="0" lIns="0" bIns="0" rIns="0">
            <a:spAutoFit/>
          </a:bodyPr>
          <a:lstStyle/>
          <a:p>
            <a:pPr algn="l">
              <a:lnSpc>
                <a:spcPts val="4771"/>
              </a:lnSpc>
            </a:pPr>
            <a:r>
              <a:rPr lang="en-US" sz="3408" b="true">
                <a:solidFill>
                  <a:srgbClr val="3B3B3B"/>
                </a:solidFill>
                <a:latin typeface="Caveat Bold"/>
                <a:ea typeface="Caveat Bold"/>
                <a:cs typeface="Caveat Bold"/>
                <a:sym typeface="Caveat Bold"/>
              </a:rPr>
              <a:t>Data Collection &amp; Preparation:</a:t>
            </a:r>
          </a:p>
          <a:p>
            <a:pPr algn="l">
              <a:lnSpc>
                <a:spcPts val="4771"/>
              </a:lnSpc>
              <a:spcBef>
                <a:spcPct val="0"/>
              </a:spcBef>
            </a:pPr>
            <a:r>
              <a:rPr lang="en-US" b="true" sz="3408">
                <a:solidFill>
                  <a:srgbClr val="3B3B3B"/>
                </a:solidFill>
                <a:latin typeface="Caveat Bold"/>
                <a:ea typeface="Caveat Bold"/>
                <a:cs typeface="Caveat Bold"/>
                <a:sym typeface="Caveat Bold"/>
              </a:rPr>
              <a:t>Gather paired data points4for instance, collecting records of  historical house size (x) and corresponding sale price (y).</a:t>
            </a:r>
          </a:p>
        </p:txBody>
      </p:sp>
      <p:sp>
        <p:nvSpPr>
          <p:cNvPr name="AutoShape 9" id="9"/>
          <p:cNvSpPr/>
          <p:nvPr/>
        </p:nvSpPr>
        <p:spPr>
          <a:xfrm>
            <a:off x="1826521" y="5397302"/>
            <a:ext cx="0" cy="1555194"/>
          </a:xfrm>
          <a:prstGeom prst="line">
            <a:avLst/>
          </a:prstGeom>
          <a:ln cap="flat" w="38100">
            <a:solidFill>
              <a:srgbClr val="DA767E"/>
            </a:solidFill>
            <a:prstDash val="solid"/>
            <a:headEnd type="none" len="sm" w="sm"/>
            <a:tailEnd type="none" len="sm" w="sm"/>
          </a:ln>
        </p:spPr>
      </p:sp>
      <p:sp>
        <p:nvSpPr>
          <p:cNvPr name="TextBox 10" id="10"/>
          <p:cNvSpPr txBox="true"/>
          <p:nvPr/>
        </p:nvSpPr>
        <p:spPr>
          <a:xfrm rot="0">
            <a:off x="9144000" y="5436958"/>
            <a:ext cx="1594584" cy="1205245"/>
          </a:xfrm>
          <a:prstGeom prst="rect">
            <a:avLst/>
          </a:prstGeom>
        </p:spPr>
        <p:txBody>
          <a:bodyPr anchor="t" rtlCol="false" tIns="0" lIns="0" bIns="0" rIns="0">
            <a:spAutoFit/>
          </a:bodyPr>
          <a:lstStyle/>
          <a:p>
            <a:pPr algn="ctr">
              <a:lnSpc>
                <a:spcPts val="9872"/>
              </a:lnSpc>
              <a:spcBef>
                <a:spcPct val="0"/>
              </a:spcBef>
            </a:pPr>
            <a:r>
              <a:rPr lang="en-US" sz="7051">
                <a:solidFill>
                  <a:srgbClr val="3B3B3B"/>
                </a:solidFill>
                <a:latin typeface="Railey"/>
                <a:ea typeface="Railey"/>
                <a:cs typeface="Railey"/>
                <a:sym typeface="Railey"/>
              </a:rPr>
              <a:t>02</a:t>
            </a:r>
          </a:p>
        </p:txBody>
      </p:sp>
      <p:sp>
        <p:nvSpPr>
          <p:cNvPr name="AutoShape 11" id="11"/>
          <p:cNvSpPr/>
          <p:nvPr/>
        </p:nvSpPr>
        <p:spPr>
          <a:xfrm>
            <a:off x="9941292" y="5396648"/>
            <a:ext cx="0" cy="1555848"/>
          </a:xfrm>
          <a:prstGeom prst="line">
            <a:avLst/>
          </a:prstGeom>
          <a:ln cap="flat" w="38100">
            <a:solidFill>
              <a:srgbClr val="DA767E"/>
            </a:solidFill>
            <a:prstDash val="solid"/>
            <a:headEnd type="none" len="sm" w="sm"/>
            <a:tailEnd type="none" len="sm" w="sm"/>
          </a:ln>
        </p:spPr>
      </p:sp>
      <p:sp>
        <p:nvSpPr>
          <p:cNvPr name="TextBox 12" id="12"/>
          <p:cNvSpPr txBox="true"/>
          <p:nvPr/>
        </p:nvSpPr>
        <p:spPr>
          <a:xfrm rot="0">
            <a:off x="10738584" y="4481205"/>
            <a:ext cx="5220727" cy="2913837"/>
          </a:xfrm>
          <a:prstGeom prst="rect">
            <a:avLst/>
          </a:prstGeom>
        </p:spPr>
        <p:txBody>
          <a:bodyPr anchor="t" rtlCol="false" tIns="0" lIns="0" bIns="0" rIns="0">
            <a:spAutoFit/>
          </a:bodyPr>
          <a:lstStyle/>
          <a:p>
            <a:pPr algn="l">
              <a:lnSpc>
                <a:spcPts val="4658"/>
              </a:lnSpc>
            </a:pPr>
            <a:r>
              <a:rPr lang="en-US" sz="3327" b="true">
                <a:solidFill>
                  <a:srgbClr val="3B3B3B"/>
                </a:solidFill>
                <a:latin typeface="Caveat Bold"/>
                <a:ea typeface="Caveat Bold"/>
                <a:cs typeface="Caveat Bold"/>
                <a:sym typeface="Caveat Bold"/>
              </a:rPr>
              <a:t>Data Visualization</a:t>
            </a:r>
          </a:p>
          <a:p>
            <a:pPr algn="l">
              <a:lnSpc>
                <a:spcPts val="4658"/>
              </a:lnSpc>
              <a:spcBef>
                <a:spcPct val="0"/>
              </a:spcBef>
            </a:pPr>
            <a:r>
              <a:rPr lang="en-US" b="true" sz="3327">
                <a:solidFill>
                  <a:srgbClr val="3B3B3B"/>
                </a:solidFill>
                <a:latin typeface="Caveat Bold"/>
                <a:ea typeface="Caveat Bold"/>
                <a:cs typeface="Caveat Bold"/>
                <a:sym typeface="Caveat Bold"/>
              </a:rPr>
              <a:t>Plot the collected data as a scatter plot to visually inspect the relationship and confirm if a linear trend appears appropriate.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ADA">
                <a:alpha val="100000"/>
              </a:srgbClr>
            </a:gs>
            <a:gs pos="50000">
              <a:srgbClr val="FFFCEA">
                <a:alpha val="100000"/>
              </a:srgbClr>
            </a:gs>
            <a:gs pos="100000">
              <a:srgbClr val="FFDFE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37031" y="-3837635"/>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600776" y="5733530"/>
            <a:ext cx="7738314" cy="7370744"/>
          </a:xfrm>
          <a:custGeom>
            <a:avLst/>
            <a:gdLst/>
            <a:ahLst/>
            <a:cxnLst/>
            <a:rect r="r" b="b" t="t" l="l"/>
            <a:pathLst>
              <a:path h="7370744" w="7738314">
                <a:moveTo>
                  <a:pt x="0" y="0"/>
                </a:moveTo>
                <a:lnTo>
                  <a:pt x="7738314" y="0"/>
                </a:lnTo>
                <a:lnTo>
                  <a:pt x="7738314" y="7370744"/>
                </a:lnTo>
                <a:lnTo>
                  <a:pt x="0" y="7370744"/>
                </a:lnTo>
                <a:lnTo>
                  <a:pt x="0" y="0"/>
                </a:lnTo>
                <a:close/>
              </a:path>
            </a:pathLst>
          </a:custGeom>
          <a:blipFill>
            <a:blip r:embed="rId3"/>
            <a:stretch>
              <a:fillRect l="0" t="0" r="0" b="0"/>
            </a:stretch>
          </a:blipFill>
        </p:spPr>
      </p:sp>
      <p:sp>
        <p:nvSpPr>
          <p:cNvPr name="TextBox 4" id="4"/>
          <p:cNvSpPr txBox="true"/>
          <p:nvPr/>
        </p:nvSpPr>
        <p:spPr>
          <a:xfrm rot="0">
            <a:off x="5276224" y="124765"/>
            <a:ext cx="7735553" cy="2652332"/>
          </a:xfrm>
          <a:prstGeom prst="rect">
            <a:avLst/>
          </a:prstGeom>
        </p:spPr>
        <p:txBody>
          <a:bodyPr anchor="t" rtlCol="false" tIns="0" lIns="0" bIns="0" rIns="0">
            <a:spAutoFit/>
          </a:bodyPr>
          <a:lstStyle/>
          <a:p>
            <a:pPr algn="ctr">
              <a:lnSpc>
                <a:spcPts val="10640"/>
              </a:lnSpc>
            </a:pPr>
            <a:r>
              <a:rPr lang="en-US" sz="7600">
                <a:solidFill>
                  <a:srgbClr val="F0758A"/>
                </a:solidFill>
                <a:latin typeface="Railey"/>
                <a:ea typeface="Railey"/>
                <a:cs typeface="Railey"/>
                <a:sym typeface="Railey"/>
              </a:rPr>
              <a:t>The Mechanism: How Linear Regression Works</a:t>
            </a:r>
            <a:r>
              <a:rPr lang="en-US" sz="7600">
                <a:solidFill>
                  <a:srgbClr val="3B3B3B"/>
                </a:solidFill>
                <a:latin typeface="Railey"/>
                <a:ea typeface="Railey"/>
                <a:cs typeface="Railey"/>
                <a:sym typeface="Railey"/>
              </a:rPr>
              <a:t></a:t>
            </a:r>
          </a:p>
        </p:txBody>
      </p:sp>
      <p:sp>
        <p:nvSpPr>
          <p:cNvPr name="Freeform 5" id="5"/>
          <p:cNvSpPr/>
          <p:nvPr/>
        </p:nvSpPr>
        <p:spPr>
          <a:xfrm flipH="false" flipV="false" rot="-10800000">
            <a:off x="0" y="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33052" y="617220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5437727"/>
            <a:ext cx="1595642" cy="1205956"/>
          </a:xfrm>
          <a:prstGeom prst="rect">
            <a:avLst/>
          </a:prstGeom>
        </p:spPr>
        <p:txBody>
          <a:bodyPr anchor="t" rtlCol="false" tIns="0" lIns="0" bIns="0" rIns="0">
            <a:spAutoFit/>
          </a:bodyPr>
          <a:lstStyle/>
          <a:p>
            <a:pPr algn="ctr">
              <a:lnSpc>
                <a:spcPts val="9879"/>
              </a:lnSpc>
              <a:spcBef>
                <a:spcPct val="0"/>
              </a:spcBef>
            </a:pPr>
            <a:r>
              <a:rPr lang="en-US" sz="7056">
                <a:solidFill>
                  <a:srgbClr val="3B3B3B"/>
                </a:solidFill>
                <a:latin typeface="Railey"/>
                <a:ea typeface="Railey"/>
                <a:cs typeface="Railey"/>
                <a:sym typeface="Railey"/>
              </a:rPr>
              <a:t>03</a:t>
            </a:r>
          </a:p>
        </p:txBody>
      </p:sp>
      <p:sp>
        <p:nvSpPr>
          <p:cNvPr name="TextBox 8" id="8"/>
          <p:cNvSpPr txBox="true"/>
          <p:nvPr/>
        </p:nvSpPr>
        <p:spPr>
          <a:xfrm rot="0">
            <a:off x="2624342" y="4481205"/>
            <a:ext cx="6423414" cy="2983188"/>
          </a:xfrm>
          <a:prstGeom prst="rect">
            <a:avLst/>
          </a:prstGeom>
        </p:spPr>
        <p:txBody>
          <a:bodyPr anchor="t" rtlCol="false" tIns="0" lIns="0" bIns="0" rIns="0">
            <a:spAutoFit/>
          </a:bodyPr>
          <a:lstStyle/>
          <a:p>
            <a:pPr algn="l">
              <a:lnSpc>
                <a:spcPts val="4771"/>
              </a:lnSpc>
            </a:pPr>
            <a:r>
              <a:rPr lang="en-US" sz="3408" b="true">
                <a:solidFill>
                  <a:srgbClr val="3B3B3B"/>
                </a:solidFill>
                <a:latin typeface="Caveat Bold"/>
                <a:ea typeface="Caveat Bold"/>
                <a:cs typeface="Caveat Bold"/>
                <a:sym typeface="Caveat Bold"/>
              </a:rPr>
              <a:t>Algorithm Optimization</a:t>
            </a:r>
          </a:p>
          <a:p>
            <a:pPr algn="l">
              <a:lnSpc>
                <a:spcPts val="4771"/>
              </a:lnSpc>
              <a:spcBef>
                <a:spcPct val="0"/>
              </a:spcBef>
            </a:pPr>
            <a:r>
              <a:rPr lang="en-US" b="true" sz="3408">
                <a:solidFill>
                  <a:srgbClr val="3B3B3B"/>
                </a:solidFill>
                <a:latin typeface="Caveat Bold"/>
                <a:ea typeface="Caveat Bold"/>
                <a:cs typeface="Caveat Bold"/>
                <a:sym typeface="Caveat Bold"/>
              </a:rPr>
              <a:t>The algorithm (often using Least Squares method) calculates the optimal values for the slope (w¡) and intercept (w ) to minimize the overall prediction error</a:t>
            </a:r>
          </a:p>
        </p:txBody>
      </p:sp>
      <p:sp>
        <p:nvSpPr>
          <p:cNvPr name="AutoShape 9" id="9"/>
          <p:cNvSpPr/>
          <p:nvPr/>
        </p:nvSpPr>
        <p:spPr>
          <a:xfrm>
            <a:off x="1826521" y="5397302"/>
            <a:ext cx="0" cy="1555194"/>
          </a:xfrm>
          <a:prstGeom prst="line">
            <a:avLst/>
          </a:prstGeom>
          <a:ln cap="flat" w="38100">
            <a:solidFill>
              <a:srgbClr val="DA767E"/>
            </a:solidFill>
            <a:prstDash val="solid"/>
            <a:headEnd type="none" len="sm" w="sm"/>
            <a:tailEnd type="none" len="sm" w="sm"/>
          </a:ln>
        </p:spPr>
      </p:sp>
      <p:sp>
        <p:nvSpPr>
          <p:cNvPr name="TextBox 10" id="10"/>
          <p:cNvSpPr txBox="true"/>
          <p:nvPr/>
        </p:nvSpPr>
        <p:spPr>
          <a:xfrm rot="0">
            <a:off x="9144000" y="5436958"/>
            <a:ext cx="1594584" cy="1205245"/>
          </a:xfrm>
          <a:prstGeom prst="rect">
            <a:avLst/>
          </a:prstGeom>
        </p:spPr>
        <p:txBody>
          <a:bodyPr anchor="t" rtlCol="false" tIns="0" lIns="0" bIns="0" rIns="0">
            <a:spAutoFit/>
          </a:bodyPr>
          <a:lstStyle/>
          <a:p>
            <a:pPr algn="ctr">
              <a:lnSpc>
                <a:spcPts val="9872"/>
              </a:lnSpc>
              <a:spcBef>
                <a:spcPct val="0"/>
              </a:spcBef>
            </a:pPr>
            <a:r>
              <a:rPr lang="en-US" sz="7051">
                <a:solidFill>
                  <a:srgbClr val="3B3B3B"/>
                </a:solidFill>
                <a:latin typeface="Railey"/>
                <a:ea typeface="Railey"/>
                <a:cs typeface="Railey"/>
                <a:sym typeface="Railey"/>
              </a:rPr>
              <a:t>04</a:t>
            </a:r>
          </a:p>
        </p:txBody>
      </p:sp>
      <p:sp>
        <p:nvSpPr>
          <p:cNvPr name="AutoShape 11" id="11"/>
          <p:cNvSpPr/>
          <p:nvPr/>
        </p:nvSpPr>
        <p:spPr>
          <a:xfrm>
            <a:off x="9941292" y="5396648"/>
            <a:ext cx="0" cy="1555848"/>
          </a:xfrm>
          <a:prstGeom prst="line">
            <a:avLst/>
          </a:prstGeom>
          <a:ln cap="flat" w="38100">
            <a:solidFill>
              <a:srgbClr val="DA767E"/>
            </a:solidFill>
            <a:prstDash val="solid"/>
            <a:headEnd type="none" len="sm" w="sm"/>
            <a:tailEnd type="none" len="sm" w="sm"/>
          </a:ln>
        </p:spPr>
      </p:sp>
      <p:sp>
        <p:nvSpPr>
          <p:cNvPr name="TextBox 12" id="12"/>
          <p:cNvSpPr txBox="true"/>
          <p:nvPr/>
        </p:nvSpPr>
        <p:spPr>
          <a:xfrm rot="0">
            <a:off x="10738584" y="4520856"/>
            <a:ext cx="6368316" cy="3245537"/>
          </a:xfrm>
          <a:prstGeom prst="rect">
            <a:avLst/>
          </a:prstGeom>
        </p:spPr>
        <p:txBody>
          <a:bodyPr anchor="t" rtlCol="false" tIns="0" lIns="0" bIns="0" rIns="0">
            <a:spAutoFit/>
          </a:bodyPr>
          <a:lstStyle/>
          <a:p>
            <a:pPr algn="l">
              <a:lnSpc>
                <a:spcPts val="4325"/>
              </a:lnSpc>
            </a:pPr>
            <a:r>
              <a:rPr lang="en-US" sz="3089" b="true">
                <a:solidFill>
                  <a:srgbClr val="3B3B3B"/>
                </a:solidFill>
                <a:latin typeface="Caveat Bold"/>
                <a:ea typeface="Caveat Bold"/>
                <a:cs typeface="Caveat Bold"/>
                <a:sym typeface="Caveat Bold"/>
              </a:rPr>
              <a:t>Prediction &amp; Inference</a:t>
            </a:r>
          </a:p>
          <a:p>
            <a:pPr algn="l">
              <a:lnSpc>
                <a:spcPts val="4325"/>
              </a:lnSpc>
            </a:pPr>
            <a:r>
              <a:rPr lang="en-US" sz="3089" b="true">
                <a:solidFill>
                  <a:srgbClr val="3B3B3B"/>
                </a:solidFill>
                <a:latin typeface="Caveat Bold"/>
                <a:ea typeface="Caveat Bold"/>
                <a:cs typeface="Caveat Bold"/>
                <a:sym typeface="Caveat Bold"/>
              </a:rPr>
              <a:t>Once the best-fit line is established, its equation is used to make accurate predictions for new, unseen input values and to draw statistical inferences about the relationship.</a:t>
            </a:r>
          </a:p>
          <a:p>
            <a:pPr algn="l">
              <a:lnSpc>
                <a:spcPts val="432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ADA">
                <a:alpha val="100000"/>
              </a:srgbClr>
            </a:gs>
            <a:gs pos="50000">
              <a:srgbClr val="FFFCEA">
                <a:alpha val="100000"/>
              </a:srgbClr>
            </a:gs>
            <a:gs pos="100000">
              <a:srgbClr val="FFDFE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37031" y="-3837635"/>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600776" y="5733530"/>
            <a:ext cx="7738314" cy="7370744"/>
          </a:xfrm>
          <a:custGeom>
            <a:avLst/>
            <a:gdLst/>
            <a:ahLst/>
            <a:cxnLst/>
            <a:rect r="r" b="b" t="t" l="l"/>
            <a:pathLst>
              <a:path h="7370744" w="7738314">
                <a:moveTo>
                  <a:pt x="0" y="0"/>
                </a:moveTo>
                <a:lnTo>
                  <a:pt x="7738314" y="0"/>
                </a:lnTo>
                <a:lnTo>
                  <a:pt x="7738314" y="7370744"/>
                </a:lnTo>
                <a:lnTo>
                  <a:pt x="0" y="7370744"/>
                </a:lnTo>
                <a:lnTo>
                  <a:pt x="0" y="0"/>
                </a:lnTo>
                <a:close/>
              </a:path>
            </a:pathLst>
          </a:custGeom>
          <a:blipFill>
            <a:blip r:embed="rId3"/>
            <a:stretch>
              <a:fillRect l="0" t="0" r="0" b="0"/>
            </a:stretch>
          </a:blipFill>
        </p:spPr>
      </p:sp>
      <p:sp>
        <p:nvSpPr>
          <p:cNvPr name="TextBox 4" id="4"/>
          <p:cNvSpPr txBox="true"/>
          <p:nvPr/>
        </p:nvSpPr>
        <p:spPr>
          <a:xfrm rot="0">
            <a:off x="5038979" y="153340"/>
            <a:ext cx="8083232" cy="2288808"/>
          </a:xfrm>
          <a:prstGeom prst="rect">
            <a:avLst/>
          </a:prstGeom>
        </p:spPr>
        <p:txBody>
          <a:bodyPr anchor="t" rtlCol="false" tIns="0" lIns="0" bIns="0" rIns="0">
            <a:spAutoFit/>
          </a:bodyPr>
          <a:lstStyle/>
          <a:p>
            <a:pPr algn="ctr">
              <a:lnSpc>
                <a:spcPts val="9214"/>
              </a:lnSpc>
            </a:pPr>
            <a:r>
              <a:rPr lang="en-US" sz="6581">
                <a:solidFill>
                  <a:srgbClr val="F0758A"/>
                </a:solidFill>
                <a:latin typeface="Railey"/>
                <a:ea typeface="Railey"/>
                <a:cs typeface="Railey"/>
                <a:sym typeface="Railey"/>
              </a:rPr>
              <a:t>Real-World Applications Across Industries</a:t>
            </a:r>
          </a:p>
        </p:txBody>
      </p:sp>
      <p:sp>
        <p:nvSpPr>
          <p:cNvPr name="Freeform 5" id="5"/>
          <p:cNvSpPr/>
          <p:nvPr/>
        </p:nvSpPr>
        <p:spPr>
          <a:xfrm flipH="false" flipV="false" rot="-10800000">
            <a:off x="0" y="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33052" y="617220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960072" y="3473826"/>
            <a:ext cx="1595642" cy="956310"/>
          </a:xfrm>
          <a:prstGeom prst="rect">
            <a:avLst/>
          </a:prstGeom>
        </p:spPr>
        <p:txBody>
          <a:bodyPr anchor="t" rtlCol="false" tIns="0" lIns="0" bIns="0" rIns="0">
            <a:spAutoFit/>
          </a:bodyPr>
          <a:lstStyle/>
          <a:p>
            <a:pPr algn="ctr">
              <a:lnSpc>
                <a:spcPts val="7620"/>
              </a:lnSpc>
            </a:pPr>
            <a:r>
              <a:rPr lang="en-US" sz="6000">
                <a:solidFill>
                  <a:srgbClr val="3B3B3B"/>
                </a:solidFill>
                <a:latin typeface="Railey"/>
                <a:ea typeface="Railey"/>
                <a:cs typeface="Railey"/>
                <a:sym typeface="Railey"/>
              </a:rPr>
              <a:t>01</a:t>
            </a:r>
          </a:p>
        </p:txBody>
      </p:sp>
      <p:sp>
        <p:nvSpPr>
          <p:cNvPr name="TextBox 8" id="8"/>
          <p:cNvSpPr txBox="true"/>
          <p:nvPr/>
        </p:nvSpPr>
        <p:spPr>
          <a:xfrm rot="0">
            <a:off x="5422102" y="3652422"/>
            <a:ext cx="10245528" cy="627693"/>
          </a:xfrm>
          <a:prstGeom prst="rect">
            <a:avLst/>
          </a:prstGeom>
        </p:spPr>
        <p:txBody>
          <a:bodyPr anchor="t" rtlCol="false" tIns="0" lIns="0" bIns="0" rIns="0">
            <a:spAutoFit/>
          </a:bodyPr>
          <a:lstStyle/>
          <a:p>
            <a:pPr algn="l">
              <a:lnSpc>
                <a:spcPts val="5086"/>
              </a:lnSpc>
            </a:pPr>
            <a:r>
              <a:rPr lang="en-US" sz="4004" b="true">
                <a:solidFill>
                  <a:srgbClr val="3B3B3B"/>
                </a:solidFill>
                <a:latin typeface="Caveat Bold"/>
                <a:ea typeface="Caveat Bold"/>
                <a:cs typeface="Caveat Bold"/>
                <a:sym typeface="Caveat Bold"/>
              </a:rPr>
              <a:t>Real Estate Valuation</a:t>
            </a:r>
          </a:p>
        </p:txBody>
      </p:sp>
      <p:sp>
        <p:nvSpPr>
          <p:cNvPr name="TextBox 9" id="9"/>
          <p:cNvSpPr txBox="true"/>
          <p:nvPr/>
        </p:nvSpPr>
        <p:spPr>
          <a:xfrm rot="0">
            <a:off x="2960072" y="5376921"/>
            <a:ext cx="1595642" cy="956310"/>
          </a:xfrm>
          <a:prstGeom prst="rect">
            <a:avLst/>
          </a:prstGeom>
        </p:spPr>
        <p:txBody>
          <a:bodyPr anchor="t" rtlCol="false" tIns="0" lIns="0" bIns="0" rIns="0">
            <a:spAutoFit/>
          </a:bodyPr>
          <a:lstStyle/>
          <a:p>
            <a:pPr algn="ctr">
              <a:lnSpc>
                <a:spcPts val="7620"/>
              </a:lnSpc>
            </a:pPr>
            <a:r>
              <a:rPr lang="en-US" sz="6000">
                <a:solidFill>
                  <a:srgbClr val="3B3B3B"/>
                </a:solidFill>
                <a:latin typeface="Railey"/>
                <a:ea typeface="Railey"/>
                <a:cs typeface="Railey"/>
                <a:sym typeface="Railey"/>
              </a:rPr>
              <a:t>02</a:t>
            </a:r>
          </a:p>
        </p:txBody>
      </p:sp>
      <p:sp>
        <p:nvSpPr>
          <p:cNvPr name="TextBox 10" id="10"/>
          <p:cNvSpPr txBox="true"/>
          <p:nvPr/>
        </p:nvSpPr>
        <p:spPr>
          <a:xfrm rot="0">
            <a:off x="2960072" y="7280016"/>
            <a:ext cx="1595642" cy="956310"/>
          </a:xfrm>
          <a:prstGeom prst="rect">
            <a:avLst/>
          </a:prstGeom>
        </p:spPr>
        <p:txBody>
          <a:bodyPr anchor="t" rtlCol="false" tIns="0" lIns="0" bIns="0" rIns="0">
            <a:spAutoFit/>
          </a:bodyPr>
          <a:lstStyle/>
          <a:p>
            <a:pPr algn="ctr">
              <a:lnSpc>
                <a:spcPts val="7620"/>
              </a:lnSpc>
            </a:pPr>
            <a:r>
              <a:rPr lang="en-US" sz="6000">
                <a:solidFill>
                  <a:srgbClr val="3B3B3B"/>
                </a:solidFill>
                <a:latin typeface="Railey"/>
                <a:ea typeface="Railey"/>
                <a:cs typeface="Railey"/>
                <a:sym typeface="Railey"/>
              </a:rPr>
              <a:t>03</a:t>
            </a:r>
          </a:p>
        </p:txBody>
      </p:sp>
      <p:sp>
        <p:nvSpPr>
          <p:cNvPr name="TextBox 11" id="11"/>
          <p:cNvSpPr txBox="true"/>
          <p:nvPr/>
        </p:nvSpPr>
        <p:spPr>
          <a:xfrm rot="0">
            <a:off x="5422102" y="5555517"/>
            <a:ext cx="10245528" cy="627693"/>
          </a:xfrm>
          <a:prstGeom prst="rect">
            <a:avLst/>
          </a:prstGeom>
        </p:spPr>
        <p:txBody>
          <a:bodyPr anchor="t" rtlCol="false" tIns="0" lIns="0" bIns="0" rIns="0">
            <a:spAutoFit/>
          </a:bodyPr>
          <a:lstStyle/>
          <a:p>
            <a:pPr algn="l">
              <a:lnSpc>
                <a:spcPts val="5086"/>
              </a:lnSpc>
            </a:pPr>
            <a:r>
              <a:rPr lang="en-US" sz="4004" b="true">
                <a:solidFill>
                  <a:srgbClr val="3B3B3B"/>
                </a:solidFill>
                <a:latin typeface="Caveat Bold"/>
                <a:ea typeface="Caveat Bold"/>
                <a:cs typeface="Caveat Bold"/>
                <a:sym typeface="Caveat Bold"/>
              </a:rPr>
              <a:t>Healthcare Risk Analysis</a:t>
            </a:r>
          </a:p>
        </p:txBody>
      </p:sp>
      <p:sp>
        <p:nvSpPr>
          <p:cNvPr name="TextBox 12" id="12"/>
          <p:cNvSpPr txBox="true"/>
          <p:nvPr/>
        </p:nvSpPr>
        <p:spPr>
          <a:xfrm rot="0">
            <a:off x="5422102" y="7458612"/>
            <a:ext cx="10245528" cy="627693"/>
          </a:xfrm>
          <a:prstGeom prst="rect">
            <a:avLst/>
          </a:prstGeom>
        </p:spPr>
        <p:txBody>
          <a:bodyPr anchor="t" rtlCol="false" tIns="0" lIns="0" bIns="0" rIns="0">
            <a:spAutoFit/>
          </a:bodyPr>
          <a:lstStyle/>
          <a:p>
            <a:pPr algn="l">
              <a:lnSpc>
                <a:spcPts val="5086"/>
              </a:lnSpc>
            </a:pPr>
            <a:r>
              <a:rPr lang="en-US" sz="4004" b="true">
                <a:solidFill>
                  <a:srgbClr val="3B3B3B"/>
                </a:solidFill>
                <a:latin typeface="Caveat Bold"/>
                <a:ea typeface="Caveat Bold"/>
                <a:cs typeface="Caveat Bold"/>
                <a:sym typeface="Caveat Bold"/>
              </a:rPr>
              <a:t>Educational Performance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ADA">
                <a:alpha val="100000"/>
              </a:srgbClr>
            </a:gs>
            <a:gs pos="50000">
              <a:srgbClr val="FFFCEA">
                <a:alpha val="100000"/>
              </a:srgbClr>
            </a:gs>
            <a:gs pos="100000">
              <a:srgbClr val="FFDFE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37031" y="-3837635"/>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600776" y="5733530"/>
            <a:ext cx="7738314" cy="7370744"/>
          </a:xfrm>
          <a:custGeom>
            <a:avLst/>
            <a:gdLst/>
            <a:ahLst/>
            <a:cxnLst/>
            <a:rect r="r" b="b" t="t" l="l"/>
            <a:pathLst>
              <a:path h="7370744" w="7738314">
                <a:moveTo>
                  <a:pt x="0" y="0"/>
                </a:moveTo>
                <a:lnTo>
                  <a:pt x="7738314" y="0"/>
                </a:lnTo>
                <a:lnTo>
                  <a:pt x="7738314" y="7370744"/>
                </a:lnTo>
                <a:lnTo>
                  <a:pt x="0" y="7370744"/>
                </a:lnTo>
                <a:lnTo>
                  <a:pt x="0" y="0"/>
                </a:lnTo>
                <a:close/>
              </a:path>
            </a:pathLst>
          </a:custGeom>
          <a:blipFill>
            <a:blip r:embed="rId3"/>
            <a:stretch>
              <a:fillRect l="0" t="0" r="0" b="0"/>
            </a:stretch>
          </a:blipFill>
        </p:spPr>
      </p:sp>
      <p:sp>
        <p:nvSpPr>
          <p:cNvPr name="TextBox 4" id="4"/>
          <p:cNvSpPr txBox="true"/>
          <p:nvPr/>
        </p:nvSpPr>
        <p:spPr>
          <a:xfrm rot="0">
            <a:off x="5166421" y="838200"/>
            <a:ext cx="7901395" cy="1708151"/>
          </a:xfrm>
          <a:prstGeom prst="rect">
            <a:avLst/>
          </a:prstGeom>
        </p:spPr>
        <p:txBody>
          <a:bodyPr anchor="t" rtlCol="false" tIns="0" lIns="0" bIns="0" rIns="0">
            <a:spAutoFit/>
          </a:bodyPr>
          <a:lstStyle/>
          <a:p>
            <a:pPr algn="ctr">
              <a:lnSpc>
                <a:spcPts val="13999"/>
              </a:lnSpc>
            </a:pPr>
            <a:r>
              <a:rPr lang="en-US" sz="9999">
                <a:solidFill>
                  <a:srgbClr val="3B3B3B"/>
                </a:solidFill>
                <a:latin typeface="Railey"/>
                <a:ea typeface="Railey"/>
                <a:cs typeface="Railey"/>
                <a:sym typeface="Railey"/>
              </a:rPr>
              <a:t>Conclusion</a:t>
            </a:r>
          </a:p>
        </p:txBody>
      </p:sp>
      <p:sp>
        <p:nvSpPr>
          <p:cNvPr name="Freeform 5" id="5"/>
          <p:cNvSpPr/>
          <p:nvPr/>
        </p:nvSpPr>
        <p:spPr>
          <a:xfrm flipH="false" flipV="false" rot="-10800000">
            <a:off x="0" y="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233052" y="617220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479648" y="3708197"/>
            <a:ext cx="11328703" cy="3907790"/>
          </a:xfrm>
          <a:prstGeom prst="rect">
            <a:avLst/>
          </a:prstGeom>
        </p:spPr>
        <p:txBody>
          <a:bodyPr anchor="t" rtlCol="false" tIns="0" lIns="0" bIns="0" rIns="0">
            <a:spAutoFit/>
          </a:bodyPr>
          <a:lstStyle/>
          <a:p>
            <a:pPr algn="ctr">
              <a:lnSpc>
                <a:spcPts val="6279"/>
              </a:lnSpc>
            </a:pPr>
            <a:r>
              <a:rPr lang="en-US" b="true" sz="3999">
                <a:solidFill>
                  <a:srgbClr val="3B3B3B"/>
                </a:solidFill>
                <a:latin typeface="Caveat Bold"/>
                <a:ea typeface="Caveat Bold"/>
                <a:cs typeface="Caveat Bold"/>
                <a:sym typeface="Caveat Bold"/>
              </a:rPr>
              <a:t>In a world driven by data, the ability to accurately and transparently predict trends is essential. Linear Regression provides this capability, guiding strategies and critical decisions across business, healthcare, finance, and technology worldwide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ADA">
                <a:alpha val="100000"/>
              </a:srgbClr>
            </a:gs>
            <a:gs pos="50000">
              <a:srgbClr val="FFFCEA">
                <a:alpha val="100000"/>
              </a:srgbClr>
            </a:gs>
            <a:gs pos="100000">
              <a:srgbClr val="FFDFE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7839342">
            <a:off x="4234780" y="3086100"/>
            <a:ext cx="4054948" cy="4114800"/>
          </a:xfrm>
          <a:custGeom>
            <a:avLst/>
            <a:gdLst/>
            <a:ahLst/>
            <a:cxnLst/>
            <a:rect r="r" b="b" t="t" l="l"/>
            <a:pathLst>
              <a:path h="4114800" w="4054948">
                <a:moveTo>
                  <a:pt x="0" y="0"/>
                </a:moveTo>
                <a:lnTo>
                  <a:pt x="4054948" y="0"/>
                </a:lnTo>
                <a:lnTo>
                  <a:pt x="405494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37031" y="-3837635"/>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13600776" y="5733530"/>
            <a:ext cx="7738314" cy="7370744"/>
          </a:xfrm>
          <a:custGeom>
            <a:avLst/>
            <a:gdLst/>
            <a:ahLst/>
            <a:cxnLst/>
            <a:rect r="r" b="b" t="t" l="l"/>
            <a:pathLst>
              <a:path h="7370744" w="7738314">
                <a:moveTo>
                  <a:pt x="0" y="0"/>
                </a:moveTo>
                <a:lnTo>
                  <a:pt x="7738314" y="0"/>
                </a:lnTo>
                <a:lnTo>
                  <a:pt x="7738314" y="7370744"/>
                </a:lnTo>
                <a:lnTo>
                  <a:pt x="0" y="7370744"/>
                </a:lnTo>
                <a:lnTo>
                  <a:pt x="0" y="0"/>
                </a:lnTo>
                <a:close/>
              </a:path>
            </a:pathLst>
          </a:custGeom>
          <a:blipFill>
            <a:blip r:embed="rId5"/>
            <a:stretch>
              <a:fillRect l="0" t="0" r="0" b="0"/>
            </a:stretch>
          </a:blipFill>
        </p:spPr>
      </p:sp>
      <p:sp>
        <p:nvSpPr>
          <p:cNvPr name="TextBox 5" id="5"/>
          <p:cNvSpPr txBox="true"/>
          <p:nvPr/>
        </p:nvSpPr>
        <p:spPr>
          <a:xfrm rot="0">
            <a:off x="5840020" y="2900698"/>
            <a:ext cx="6607960" cy="4228429"/>
          </a:xfrm>
          <a:prstGeom prst="rect">
            <a:avLst/>
          </a:prstGeom>
        </p:spPr>
        <p:txBody>
          <a:bodyPr anchor="t" rtlCol="false" tIns="0" lIns="0" bIns="0" rIns="0">
            <a:spAutoFit/>
          </a:bodyPr>
          <a:lstStyle/>
          <a:p>
            <a:pPr algn="ctr">
              <a:lnSpc>
                <a:spcPts val="18768"/>
              </a:lnSpc>
            </a:pPr>
            <a:r>
              <a:rPr lang="en-US" sz="13406">
                <a:solidFill>
                  <a:srgbClr val="F0758A"/>
                </a:solidFill>
                <a:latin typeface="Caveat"/>
                <a:ea typeface="Caveat"/>
                <a:cs typeface="Caveat"/>
                <a:sym typeface="Caveat"/>
              </a:rPr>
              <a:t>Q &amp; A</a:t>
            </a:r>
          </a:p>
          <a:p>
            <a:pPr algn="ctr">
              <a:lnSpc>
                <a:spcPts val="11797"/>
              </a:lnSpc>
            </a:pPr>
            <a:r>
              <a:rPr lang="en-US" sz="13406">
                <a:solidFill>
                  <a:srgbClr val="F0758A"/>
                </a:solidFill>
                <a:latin typeface="Caveat"/>
                <a:ea typeface="Caveat"/>
                <a:cs typeface="Caveat"/>
                <a:sym typeface="Caveat"/>
              </a:rPr>
              <a:t>Session </a:t>
            </a:r>
          </a:p>
        </p:txBody>
      </p:sp>
      <p:sp>
        <p:nvSpPr>
          <p:cNvPr name="Freeform 6" id="6"/>
          <p:cNvSpPr/>
          <p:nvPr/>
        </p:nvSpPr>
        <p:spPr>
          <a:xfrm flipH="false" flipV="false" rot="-2319298">
            <a:off x="9437629" y="2720156"/>
            <a:ext cx="4054948" cy="4114800"/>
          </a:xfrm>
          <a:custGeom>
            <a:avLst/>
            <a:gdLst/>
            <a:ahLst/>
            <a:cxnLst/>
            <a:rect r="r" b="b" t="t" l="l"/>
            <a:pathLst>
              <a:path h="4114800" w="4054948">
                <a:moveTo>
                  <a:pt x="0" y="0"/>
                </a:moveTo>
                <a:lnTo>
                  <a:pt x="4054949" y="0"/>
                </a:lnTo>
                <a:lnTo>
                  <a:pt x="40549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ADA">
                <a:alpha val="100000"/>
              </a:srgbClr>
            </a:gs>
            <a:gs pos="50000">
              <a:srgbClr val="FFFCEA">
                <a:alpha val="100000"/>
              </a:srgbClr>
            </a:gs>
            <a:gs pos="100000">
              <a:srgbClr val="FFDFE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37031" y="-3837635"/>
            <a:ext cx="8178165" cy="8229600"/>
          </a:xfrm>
          <a:custGeom>
            <a:avLst/>
            <a:gdLst/>
            <a:ahLst/>
            <a:cxnLst/>
            <a:rect r="r" b="b" t="t" l="l"/>
            <a:pathLst>
              <a:path h="8229600" w="8178165">
                <a:moveTo>
                  <a:pt x="0" y="0"/>
                </a:moveTo>
                <a:lnTo>
                  <a:pt x="8178165" y="0"/>
                </a:lnTo>
                <a:lnTo>
                  <a:pt x="817816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600776" y="5733530"/>
            <a:ext cx="7738314" cy="7370744"/>
          </a:xfrm>
          <a:custGeom>
            <a:avLst/>
            <a:gdLst/>
            <a:ahLst/>
            <a:cxnLst/>
            <a:rect r="r" b="b" t="t" l="l"/>
            <a:pathLst>
              <a:path h="7370744" w="7738314">
                <a:moveTo>
                  <a:pt x="0" y="0"/>
                </a:moveTo>
                <a:lnTo>
                  <a:pt x="7738314" y="0"/>
                </a:lnTo>
                <a:lnTo>
                  <a:pt x="7738314" y="7370744"/>
                </a:lnTo>
                <a:lnTo>
                  <a:pt x="0" y="7370744"/>
                </a:lnTo>
                <a:lnTo>
                  <a:pt x="0" y="0"/>
                </a:lnTo>
                <a:close/>
              </a:path>
            </a:pathLst>
          </a:custGeom>
          <a:blipFill>
            <a:blip r:embed="rId3"/>
            <a:stretch>
              <a:fillRect l="0" t="0" r="0" b="0"/>
            </a:stretch>
          </a:blipFill>
        </p:spPr>
      </p:sp>
      <p:sp>
        <p:nvSpPr>
          <p:cNvPr name="Freeform 4" id="4"/>
          <p:cNvSpPr/>
          <p:nvPr/>
        </p:nvSpPr>
        <p:spPr>
          <a:xfrm flipH="false" flipV="false" rot="-431458">
            <a:off x="1300152" y="1028700"/>
            <a:ext cx="4995793" cy="5135861"/>
          </a:xfrm>
          <a:custGeom>
            <a:avLst/>
            <a:gdLst/>
            <a:ahLst/>
            <a:cxnLst/>
            <a:rect r="r" b="b" t="t" l="l"/>
            <a:pathLst>
              <a:path h="5135861" w="4995793">
                <a:moveTo>
                  <a:pt x="0" y="0"/>
                </a:moveTo>
                <a:lnTo>
                  <a:pt x="4995792" y="0"/>
                </a:lnTo>
                <a:lnTo>
                  <a:pt x="4995792" y="5135861"/>
                </a:lnTo>
                <a:lnTo>
                  <a:pt x="0" y="51358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014875">
            <a:off x="13246253" y="5403740"/>
            <a:ext cx="2880360" cy="4114800"/>
          </a:xfrm>
          <a:custGeom>
            <a:avLst/>
            <a:gdLst/>
            <a:ahLst/>
            <a:cxnLst/>
            <a:rect r="r" b="b" t="t" l="l"/>
            <a:pathLst>
              <a:path h="4114800" w="2880360">
                <a:moveTo>
                  <a:pt x="0" y="0"/>
                </a:moveTo>
                <a:lnTo>
                  <a:pt x="2880360" y="0"/>
                </a:lnTo>
                <a:lnTo>
                  <a:pt x="288036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751973" y="2878991"/>
            <a:ext cx="14784053" cy="3080178"/>
          </a:xfrm>
          <a:prstGeom prst="rect">
            <a:avLst/>
          </a:prstGeom>
        </p:spPr>
        <p:txBody>
          <a:bodyPr anchor="t" rtlCol="false" tIns="0" lIns="0" bIns="0" rIns="0">
            <a:spAutoFit/>
          </a:bodyPr>
          <a:lstStyle/>
          <a:p>
            <a:pPr algn="ctr">
              <a:lnSpc>
                <a:spcPts val="25145"/>
              </a:lnSpc>
            </a:pPr>
            <a:r>
              <a:rPr lang="en-US" sz="17961">
                <a:solidFill>
                  <a:srgbClr val="F0758A"/>
                </a:solidFill>
                <a:latin typeface="Railey"/>
                <a:ea typeface="Railey"/>
                <a:cs typeface="Railey"/>
                <a:sym typeface="Railey"/>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DAG1NjXfNjw</dc:identifier>
  <dcterms:modified xsi:type="dcterms:W3CDTF">2011-08-01T06:04:30Z</dcterms:modified>
  <cp:revision>1</cp:revision>
  <dc:title>Linear Regression</dc:title>
</cp:coreProperties>
</file>